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7" r:id="rId4"/>
    <p:sldId id="258" r:id="rId5"/>
    <p:sldId id="259" r:id="rId6"/>
    <p:sldId id="260" r:id="rId7"/>
    <p:sldId id="288" r:id="rId8"/>
    <p:sldId id="261" r:id="rId9"/>
    <p:sldId id="282" r:id="rId10"/>
    <p:sldId id="262" r:id="rId11"/>
    <p:sldId id="283" r:id="rId12"/>
    <p:sldId id="263" r:id="rId13"/>
    <p:sldId id="264" r:id="rId14"/>
    <p:sldId id="284" r:id="rId15"/>
    <p:sldId id="285" r:id="rId16"/>
    <p:sldId id="286" r:id="rId17"/>
    <p:sldId id="287" r:id="rId18"/>
    <p:sldId id="293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9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8"/>
    <p:restoredTop sz="94545"/>
  </p:normalViewPr>
  <p:slideViewPr>
    <p:cSldViewPr snapToGrid="0" snapToObjects="1">
      <p:cViewPr varScale="1">
        <p:scale>
          <a:sx n="79" d="100"/>
          <a:sy n="79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23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696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40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475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411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320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98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817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786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559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63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621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8356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75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23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607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sandipc@cse.iitkgp.ernet.in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foru.com/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/>
              <a:t>CS 31006: Computer Networks </a:t>
            </a:r>
            <a:r>
              <a:rPr lang="mr-IN" dirty="0"/>
              <a:t>–</a:t>
            </a:r>
            <a:r>
              <a:rPr lang="en-US" dirty="0"/>
              <a:t> The Routers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795DD-D55B-6347-A507-55E5805148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953" y="1532964"/>
            <a:ext cx="6858000" cy="32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26034E-EC56-2D41-84D6-01792AFA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Route Calculation</a:t>
            </a:r>
            <a:endParaRPr lang="en-US" dirty="0"/>
          </a:p>
          <a:p>
            <a:r>
              <a:rPr lang="en-US" b="1" dirty="0"/>
              <a:t>Maintenance of the routing table</a:t>
            </a:r>
          </a:p>
          <a:p>
            <a:r>
              <a:rPr lang="en-US" b="1" dirty="0"/>
              <a:t>Execution of the routing protocol</a:t>
            </a:r>
          </a:p>
          <a:p>
            <a:endParaRPr lang="en-US" b="1" dirty="0"/>
          </a:p>
          <a:p>
            <a:r>
              <a:rPr lang="en-US" dirty="0"/>
              <a:t>On commercial routers, routing functions are handled by a single general purpose processor, called the </a:t>
            </a:r>
            <a:r>
              <a:rPr lang="en-US" b="1" dirty="0"/>
              <a:t>route processor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696F48-0407-2F44-9A5D-E91FE683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3121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0E2E5-E156-364A-BCF9-93A222C7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forwarding functionalities – make a route lookup and forward the packet at the destination interface </a:t>
            </a:r>
          </a:p>
          <a:p>
            <a:endParaRPr lang="en-US" dirty="0"/>
          </a:p>
          <a:p>
            <a:r>
              <a:rPr lang="en-US" dirty="0"/>
              <a:t>Functionality is similar to a L2 switch – use switch fabric (the mapping from input ports to output ports) to forward the packet from one interface to another</a:t>
            </a:r>
          </a:p>
          <a:p>
            <a:endParaRPr lang="en-US" dirty="0"/>
          </a:p>
          <a:p>
            <a:r>
              <a:rPr lang="en-US" dirty="0"/>
              <a:t>Maintains interface buffer – to implement store and forward functionality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ED756A-EF0B-774C-873F-4E713A6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Plane of a Router</a:t>
            </a:r>
          </a:p>
        </p:txBody>
      </p:sp>
    </p:spTree>
    <p:extLst>
      <p:ext uri="{BB962C8B-B14F-4D97-AF65-F5344CB8AC3E}">
        <p14:creationId xmlns:p14="http://schemas.microsoft.com/office/powerpoint/2010/main" val="106471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9B4F24-8209-A74F-AD8F-4D41E427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packet processing of the IP packets</a:t>
            </a:r>
          </a:p>
          <a:p>
            <a:endParaRPr lang="en-US" dirty="0"/>
          </a:p>
          <a:p>
            <a:r>
              <a:rPr lang="en-US" dirty="0"/>
              <a:t>IP forwarding is distributed, handled by individual interface controllers</a:t>
            </a:r>
          </a:p>
          <a:p>
            <a:endParaRPr lang="en-US" dirty="0"/>
          </a:p>
          <a:p>
            <a:r>
              <a:rPr lang="en-US" dirty="0"/>
              <a:t>Special hardware devices are used - TCAM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36574-3BF1-C44E-95D8-D0F4C36D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Forwarding</a:t>
            </a:r>
          </a:p>
        </p:txBody>
      </p:sp>
    </p:spTree>
    <p:extLst>
      <p:ext uri="{BB962C8B-B14F-4D97-AF65-F5344CB8AC3E}">
        <p14:creationId xmlns:p14="http://schemas.microsoft.com/office/powerpoint/2010/main" val="90454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B5F1BB-7192-6944-88E6-E1CA469A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Packet Processing – Basic Architectural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A3A0F-8023-5642-BCC8-E5B60155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99" y="859537"/>
            <a:ext cx="8636000" cy="533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321FAB-C71E-EC43-BDD8-2B76CECC7531}"/>
              </a:ext>
            </a:extLst>
          </p:cNvPr>
          <p:cNvSpPr/>
          <p:nvPr/>
        </p:nvSpPr>
        <p:spPr>
          <a:xfrm>
            <a:off x="326571" y="2808514"/>
            <a:ext cx="1698172" cy="13226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Routing Table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635335F-18E6-F54A-9ECF-7FF71E608FA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24743" y="1489329"/>
            <a:ext cx="2106386" cy="1980493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6B14785-9B63-7D4E-B5BC-592341352969}"/>
              </a:ext>
            </a:extLst>
          </p:cNvPr>
          <p:cNvCxnSpPr>
            <a:stCxn id="6" idx="3"/>
          </p:cNvCxnSpPr>
          <p:nvPr/>
        </p:nvCxnSpPr>
        <p:spPr>
          <a:xfrm flipV="1">
            <a:off x="2024743" y="3020786"/>
            <a:ext cx="2155371" cy="449036"/>
          </a:xfrm>
          <a:prstGeom prst="bentConnector3">
            <a:avLst>
              <a:gd name="adj1" fmla="val 49242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2C5270C-0BCD-9241-9057-493E9BD48DED}"/>
              </a:ext>
            </a:extLst>
          </p:cNvPr>
          <p:cNvCxnSpPr>
            <a:stCxn id="6" idx="3"/>
          </p:cNvCxnSpPr>
          <p:nvPr/>
        </p:nvCxnSpPr>
        <p:spPr>
          <a:xfrm>
            <a:off x="2024743" y="3469822"/>
            <a:ext cx="2106386" cy="1137339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3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5F1E4-C580-954C-B9E7-8165FAB60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interfaces maintains a </a:t>
            </a:r>
            <a:r>
              <a:rPr lang="en-US" i="1" dirty="0"/>
              <a:t>forwarding information base </a:t>
            </a:r>
            <a:r>
              <a:rPr lang="en-US" dirty="0"/>
              <a:t>(FIB) – a mapping from input interface to output interface </a:t>
            </a:r>
          </a:p>
          <a:p>
            <a:endParaRPr lang="en-US" i="1" dirty="0"/>
          </a:p>
          <a:p>
            <a:r>
              <a:rPr lang="en-US" dirty="0"/>
              <a:t>A replica of the routing table used at the interfaces for making the forwarding decision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476F8B-2EE6-BF49-A294-E37EE98C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Information Base (FIB)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A7BADD-ED02-2544-BCFD-59E498E5EBCE}"/>
              </a:ext>
            </a:extLst>
          </p:cNvPr>
          <p:cNvSpPr/>
          <p:nvPr/>
        </p:nvSpPr>
        <p:spPr>
          <a:xfrm>
            <a:off x="4147789" y="3993813"/>
            <a:ext cx="1992086" cy="9470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FIB Lookup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37694-5B9F-F446-9475-207E710177F2}"/>
              </a:ext>
            </a:extLst>
          </p:cNvPr>
          <p:cNvSpPr/>
          <p:nvPr/>
        </p:nvSpPr>
        <p:spPr>
          <a:xfrm>
            <a:off x="7614558" y="3855020"/>
            <a:ext cx="2656114" cy="12246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Route Lookup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DE3B8-E0F6-C242-9E0C-CD39827080AB}"/>
              </a:ext>
            </a:extLst>
          </p:cNvPr>
          <p:cNvSpPr/>
          <p:nvPr/>
        </p:nvSpPr>
        <p:spPr>
          <a:xfrm>
            <a:off x="5622472" y="5818091"/>
            <a:ext cx="1992086" cy="9470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Forward Packet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AC23E-50FD-7C43-86E1-EACC63B04866}"/>
              </a:ext>
            </a:extLst>
          </p:cNvPr>
          <p:cNvSpPr/>
          <p:nvPr/>
        </p:nvSpPr>
        <p:spPr>
          <a:xfrm>
            <a:off x="1672218" y="3993813"/>
            <a:ext cx="1667904" cy="9470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Input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CEA10-C574-1E42-943B-05AE4ACC94A4}"/>
              </a:ext>
            </a:extLst>
          </p:cNvPr>
          <p:cNvSpPr/>
          <p:nvPr/>
        </p:nvSpPr>
        <p:spPr>
          <a:xfrm>
            <a:off x="8286921" y="5818091"/>
            <a:ext cx="1667904" cy="9470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Output</a:t>
            </a:r>
          </a:p>
          <a:p>
            <a:pPr algn="ctr"/>
            <a:r>
              <a:rPr lang="en-US" sz="2800" b="1" dirty="0"/>
              <a:t>Interface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215A2-3830-FF4F-B080-A569B705AF12}"/>
              </a:ext>
            </a:extLst>
          </p:cNvPr>
          <p:cNvCxnSpPr>
            <a:endCxn id="7" idx="1"/>
          </p:cNvCxnSpPr>
          <p:nvPr/>
        </p:nvCxnSpPr>
        <p:spPr>
          <a:xfrm>
            <a:off x="661042" y="4467341"/>
            <a:ext cx="101117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5FB5C-1829-F841-AF22-5406E5D65572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340122" y="4467342"/>
            <a:ext cx="8076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DE5AAD-D930-4643-8EC2-FAC13CD8E244}"/>
              </a:ext>
            </a:extLst>
          </p:cNvPr>
          <p:cNvCxnSpPr>
            <a:cxnSpLocks/>
          </p:cNvCxnSpPr>
          <p:nvPr/>
        </p:nvCxnSpPr>
        <p:spPr>
          <a:xfrm>
            <a:off x="6096000" y="4163786"/>
            <a:ext cx="151855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AC90D5-798F-6C40-8BD6-66FEAAB02BAB}"/>
              </a:ext>
            </a:extLst>
          </p:cNvPr>
          <p:cNvCxnSpPr>
            <a:cxnSpLocks/>
          </p:cNvCxnSpPr>
          <p:nvPr/>
        </p:nvCxnSpPr>
        <p:spPr>
          <a:xfrm flipH="1">
            <a:off x="6096000" y="4686300"/>
            <a:ext cx="15185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E4A24AC-DA8A-9C45-8CE6-78EA30293857}"/>
              </a:ext>
            </a:extLst>
          </p:cNvPr>
          <p:cNvCxnSpPr>
            <a:stCxn id="4" idx="2"/>
            <a:endCxn id="6" idx="1"/>
          </p:cNvCxnSpPr>
          <p:nvPr/>
        </p:nvCxnSpPr>
        <p:spPr>
          <a:xfrm rot="16200000" flipH="1">
            <a:off x="4707778" y="5376925"/>
            <a:ext cx="1350749" cy="47864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3781DF-3ACD-7B43-B556-DFE9F40C31B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7614558" y="6291620"/>
            <a:ext cx="672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6E22CA-8168-CD4B-8126-AD8C5DEDCE3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954825" y="6291620"/>
            <a:ext cx="9009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75CD97-B348-0B4F-A8BA-0D326AF92D55}"/>
              </a:ext>
            </a:extLst>
          </p:cNvPr>
          <p:cNvSpPr txBox="1"/>
          <p:nvPr/>
        </p:nvSpPr>
        <p:spPr>
          <a:xfrm>
            <a:off x="86389" y="4618149"/>
            <a:ext cx="166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PACKET_IN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86BA7-47CA-CD40-9E95-E04673BBE083}"/>
              </a:ext>
            </a:extLst>
          </p:cNvPr>
          <p:cNvSpPr txBox="1"/>
          <p:nvPr/>
        </p:nvSpPr>
        <p:spPr>
          <a:xfrm>
            <a:off x="10140044" y="5707668"/>
            <a:ext cx="198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PACKET_OUT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2802BE-7753-BE47-911A-96FEBA8E33B0}"/>
              </a:ext>
            </a:extLst>
          </p:cNvPr>
          <p:cNvCxnSpPr>
            <a:stCxn id="5" idx="3"/>
          </p:cNvCxnSpPr>
          <p:nvPr/>
        </p:nvCxnSpPr>
        <p:spPr>
          <a:xfrm flipV="1">
            <a:off x="10270672" y="4467341"/>
            <a:ext cx="1638830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A7AD39-4497-7E43-B723-435577DE3279}"/>
              </a:ext>
            </a:extLst>
          </p:cNvPr>
          <p:cNvSpPr txBox="1"/>
          <p:nvPr/>
        </p:nvSpPr>
        <p:spPr>
          <a:xfrm>
            <a:off x="10270672" y="3519178"/>
            <a:ext cx="198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Routing Protocols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D1D382-8426-484B-A4BD-0F39DB658790}"/>
              </a:ext>
            </a:extLst>
          </p:cNvPr>
          <p:cNvSpPr txBox="1"/>
          <p:nvPr/>
        </p:nvSpPr>
        <p:spPr>
          <a:xfrm>
            <a:off x="4047179" y="5489165"/>
            <a:ext cx="166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FIB HIT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A854B2-9C0D-8849-B6DB-759E1B200B60}"/>
              </a:ext>
            </a:extLst>
          </p:cNvPr>
          <p:cNvSpPr txBox="1"/>
          <p:nvPr/>
        </p:nvSpPr>
        <p:spPr>
          <a:xfrm>
            <a:off x="6139874" y="4175550"/>
            <a:ext cx="166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FIB MISS</a:t>
            </a:r>
          </a:p>
        </p:txBody>
      </p:sp>
    </p:spTree>
    <p:extLst>
      <p:ext uri="{BB962C8B-B14F-4D97-AF65-F5344CB8AC3E}">
        <p14:creationId xmlns:p14="http://schemas.microsoft.com/office/powerpoint/2010/main" val="178200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353F24-A935-7742-A2F1-AB158324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Routing Information Base (RIB) </a:t>
            </a:r>
            <a:r>
              <a:rPr lang="en-US" dirty="0"/>
              <a:t>– The routing table, implemented in software, is maintained at the control plane</a:t>
            </a:r>
          </a:p>
          <a:p>
            <a:endParaRPr lang="en-US" dirty="0"/>
          </a:p>
          <a:p>
            <a:r>
              <a:rPr lang="en-US" b="1" dirty="0"/>
              <a:t>Forwarding Information Base (FIB)</a:t>
            </a:r>
            <a:r>
              <a:rPr lang="en-US" dirty="0"/>
              <a:t> – The copy of the required routes maintained in interface TCAM hardware</a:t>
            </a:r>
          </a:p>
          <a:p>
            <a:endParaRPr lang="en-US" dirty="0"/>
          </a:p>
          <a:p>
            <a:r>
              <a:rPr lang="en-US" dirty="0"/>
              <a:t>RIB is dynamic and maintains entire routing information, FIB is updated whenever required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146BE0-D510-724F-9D0C-AF6FA538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RIB and FIB</a:t>
            </a:r>
          </a:p>
        </p:txBody>
      </p:sp>
    </p:spTree>
    <p:extLst>
      <p:ext uri="{BB962C8B-B14F-4D97-AF65-F5344CB8AC3E}">
        <p14:creationId xmlns:p14="http://schemas.microsoft.com/office/powerpoint/2010/main" val="359732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287588-8DFB-5E48-A5B6-90BDA334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 and FIB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3457E7-E9F4-1345-AC40-D194B8872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624733"/>
              </p:ext>
            </p:extLst>
          </p:nvPr>
        </p:nvGraphicFramePr>
        <p:xfrm>
          <a:off x="415471" y="1654932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046446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969267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685271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25413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172.16.1.0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172.16.1.2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10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172.16.2.0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44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10.3.0.0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10.3.1.1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73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10.9.0.0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10.9.1.1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0406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D019B1-8AA8-0244-AA0D-08104020E9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6650" y="1270101"/>
            <a:ext cx="2983593" cy="1656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20EAC-DDF6-4547-972F-C90AA565C3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1" y="3878702"/>
            <a:ext cx="1861456" cy="146957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9C8936-3FBE-5E45-9F9F-3C287AA81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281267"/>
              </p:ext>
            </p:extLst>
          </p:nvPr>
        </p:nvGraphicFramePr>
        <p:xfrm>
          <a:off x="1975757" y="3878702"/>
          <a:ext cx="473528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821">
                  <a:extLst>
                    <a:ext uri="{9D8B030D-6E8A-4147-A177-3AD203B41FA5}">
                      <a16:colId xmlns:a16="http://schemas.microsoft.com/office/drawing/2014/main" val="1404644633"/>
                    </a:ext>
                  </a:extLst>
                </a:gridCol>
                <a:gridCol w="1597651">
                  <a:extLst>
                    <a:ext uri="{9D8B030D-6E8A-4147-A177-3AD203B41FA5}">
                      <a16:colId xmlns:a16="http://schemas.microsoft.com/office/drawing/2014/main" val="696926718"/>
                    </a:ext>
                  </a:extLst>
                </a:gridCol>
                <a:gridCol w="1296928">
                  <a:extLst>
                    <a:ext uri="{9D8B030D-6E8A-4147-A177-3AD203B41FA5}">
                      <a16:colId xmlns:a16="http://schemas.microsoft.com/office/drawing/2014/main" val="2368527176"/>
                    </a:ext>
                  </a:extLst>
                </a:gridCol>
                <a:gridCol w="656884">
                  <a:extLst>
                    <a:ext uri="{9D8B030D-6E8A-4147-A177-3AD203B41FA5}">
                      <a16:colId xmlns:a16="http://schemas.microsoft.com/office/drawing/2014/main" val="3625413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172.16.2.0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44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10.3.0.0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10.3.1.1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73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10.9.0.0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10.9.1.1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040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C601F7-35AA-7849-A8F9-486911797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12397"/>
              </p:ext>
            </p:extLst>
          </p:nvPr>
        </p:nvGraphicFramePr>
        <p:xfrm>
          <a:off x="5638800" y="5614974"/>
          <a:ext cx="473528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821">
                  <a:extLst>
                    <a:ext uri="{9D8B030D-6E8A-4147-A177-3AD203B41FA5}">
                      <a16:colId xmlns:a16="http://schemas.microsoft.com/office/drawing/2014/main" val="1404644633"/>
                    </a:ext>
                  </a:extLst>
                </a:gridCol>
                <a:gridCol w="1597651">
                  <a:extLst>
                    <a:ext uri="{9D8B030D-6E8A-4147-A177-3AD203B41FA5}">
                      <a16:colId xmlns:a16="http://schemas.microsoft.com/office/drawing/2014/main" val="696926718"/>
                    </a:ext>
                  </a:extLst>
                </a:gridCol>
                <a:gridCol w="1296928">
                  <a:extLst>
                    <a:ext uri="{9D8B030D-6E8A-4147-A177-3AD203B41FA5}">
                      <a16:colId xmlns:a16="http://schemas.microsoft.com/office/drawing/2014/main" val="2368527176"/>
                    </a:ext>
                  </a:extLst>
                </a:gridCol>
                <a:gridCol w="656884">
                  <a:extLst>
                    <a:ext uri="{9D8B030D-6E8A-4147-A177-3AD203B41FA5}">
                      <a16:colId xmlns:a16="http://schemas.microsoft.com/office/drawing/2014/main" val="3625413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172.16.1.0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172.16.1.2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44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10.3.0.0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10.3.1.1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73697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B2AAF0F-9A73-EE40-AD4B-4FAA5E610A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0662" y="4059023"/>
            <a:ext cx="1861456" cy="1469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4C3FD-EDAA-1340-9E25-A6E3EB569DF8}"/>
              </a:ext>
            </a:extLst>
          </p:cNvPr>
          <p:cNvSpPr txBox="1"/>
          <p:nvPr/>
        </p:nvSpPr>
        <p:spPr>
          <a:xfrm>
            <a:off x="3429000" y="1077686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RIB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E99CE-ECBF-8340-A5FF-DEF2D8045248}"/>
              </a:ext>
            </a:extLst>
          </p:cNvPr>
          <p:cNvSpPr txBox="1"/>
          <p:nvPr/>
        </p:nvSpPr>
        <p:spPr>
          <a:xfrm>
            <a:off x="386034" y="5266984"/>
            <a:ext cx="1780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FIB at Eth0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B73CE-87E3-FA4C-9D07-D02E650FB733}"/>
              </a:ext>
            </a:extLst>
          </p:cNvPr>
          <p:cNvSpPr txBox="1"/>
          <p:nvPr/>
        </p:nvSpPr>
        <p:spPr>
          <a:xfrm>
            <a:off x="9940535" y="4914762"/>
            <a:ext cx="1780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FIB at Eth1</a:t>
            </a:r>
          </a:p>
        </p:txBody>
      </p:sp>
    </p:spTree>
    <p:extLst>
      <p:ext uri="{BB962C8B-B14F-4D97-AF65-F5344CB8AC3E}">
        <p14:creationId xmlns:p14="http://schemas.microsoft.com/office/powerpoint/2010/main" val="2299105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8E49E-EF1C-BE4F-AD68-069ECC59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 Feeds FIB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A4C08-699E-5F4C-B069-3F80DAE5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1" y="859537"/>
            <a:ext cx="11348357" cy="554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F8F0BB-FD47-7F41-ADD3-4B827EE505B2}"/>
              </a:ext>
            </a:extLst>
          </p:cNvPr>
          <p:cNvSpPr txBox="1"/>
          <p:nvPr/>
        </p:nvSpPr>
        <p:spPr>
          <a:xfrm>
            <a:off x="9470572" y="6488668"/>
            <a:ext cx="20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Cisco</a:t>
            </a:r>
          </a:p>
        </p:txBody>
      </p:sp>
    </p:spTree>
    <p:extLst>
      <p:ext uri="{BB962C8B-B14F-4D97-AF65-F5344CB8AC3E}">
        <p14:creationId xmlns:p14="http://schemas.microsoft.com/office/powerpoint/2010/main" val="239131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463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US" b="1" dirty="0">
                <a:hlinkClick r:id="rId5"/>
              </a:rPr>
              <a:t>http://thenetworksherpa.com/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485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083EA-F9D7-0443-BFE2-8DD5B81C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4902"/>
            <a:ext cx="12192000" cy="850392"/>
          </a:xfrm>
        </p:spPr>
        <p:txBody>
          <a:bodyPr>
            <a:normAutofit/>
          </a:bodyPr>
          <a:lstStyle/>
          <a:p>
            <a:r>
              <a:rPr lang="en-US" sz="4000" dirty="0"/>
              <a:t>A Demo of a Router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0164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60A186-6654-5E41-AAB8-83B091F0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</a:t>
            </a:r>
          </a:p>
          <a:p>
            <a:pPr lvl="1"/>
            <a:r>
              <a:rPr lang="en-US" dirty="0"/>
              <a:t>Find Path </a:t>
            </a:r>
          </a:p>
          <a:p>
            <a:pPr lvl="1"/>
            <a:r>
              <a:rPr lang="en-US" dirty="0"/>
              <a:t>Forward, forward, forward, forward, forward</a:t>
            </a:r>
          </a:p>
          <a:p>
            <a:pPr lvl="1"/>
            <a:r>
              <a:rPr lang="en-US" dirty="0"/>
              <a:t>Find Path</a:t>
            </a:r>
          </a:p>
          <a:p>
            <a:pPr lvl="1"/>
            <a:r>
              <a:rPr lang="en-US" dirty="0"/>
              <a:t>Forward, forward, forward, forward, forward</a:t>
            </a:r>
          </a:p>
          <a:p>
            <a:r>
              <a:rPr lang="en-US" dirty="0"/>
              <a:t>Repeat until powered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basic operations – </a:t>
            </a:r>
          </a:p>
          <a:p>
            <a:pPr lvl="1"/>
            <a:r>
              <a:rPr lang="en-US" dirty="0"/>
              <a:t>Construct the routing table </a:t>
            </a:r>
            <a:r>
              <a:rPr lang="en-US" b="1" dirty="0"/>
              <a:t>– the control plane</a:t>
            </a:r>
          </a:p>
          <a:p>
            <a:pPr lvl="1"/>
            <a:r>
              <a:rPr lang="en-US" dirty="0"/>
              <a:t>Do a routing match and forward the packet to a dedicated interface – </a:t>
            </a:r>
            <a:r>
              <a:rPr lang="en-US" b="1" dirty="0"/>
              <a:t>the data plane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9D9839-81C4-0A42-8BF0-A4BA6D30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Router </a:t>
            </a:r>
          </a:p>
        </p:txBody>
      </p:sp>
    </p:spTree>
    <p:extLst>
      <p:ext uri="{BB962C8B-B14F-4D97-AF65-F5344CB8AC3E}">
        <p14:creationId xmlns:p14="http://schemas.microsoft.com/office/powerpoint/2010/main" val="300040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Defined Networking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966925" y="1598725"/>
            <a:ext cx="10250400" cy="397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Software-defined networking (SDN) is a network framework which involves in </a:t>
            </a:r>
            <a:r>
              <a:rPr lang="en-US" sz="30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separating</a:t>
            </a: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a network's </a:t>
            </a:r>
            <a:r>
              <a:rPr lang="en-US" sz="30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 functions </a:t>
            </a: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from its </a:t>
            </a:r>
            <a:r>
              <a:rPr lang="en-US" sz="30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data forwarding functions</a:t>
            </a: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3000" u="sng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centralizing</a:t>
            </a: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its intelligence, and abstracting its underlying architecture from applications and services.</a:t>
            </a: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58818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and Data Plane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30400" y="1178725"/>
            <a:ext cx="11507814" cy="50751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Control plane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module which takes all decisions, basically an instructor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routing algorithm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endParaRPr lang="en-US"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plane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module which carries out the tasks given by the control plane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Forwarding of Packets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6BA3-7135-3742-8618-8E26B601BB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729" y="4181533"/>
            <a:ext cx="5778708" cy="26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61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and Data Plane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330400" y="1178725"/>
            <a:ext cx="5757600" cy="35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Traditional networking devices are proprietary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Vendors decide software (control plane) and hardware (data plane)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 standardization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98900" y="4779325"/>
            <a:ext cx="5220600" cy="112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i="1">
                <a:latin typeface="Proxima Nova"/>
                <a:ea typeface="Proxima Nova"/>
                <a:cs typeface="Proxima Nova"/>
                <a:sym typeface="Proxima Nova"/>
              </a:rPr>
              <a:t>These two modules are “baked” in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i="1">
                <a:latin typeface="Proxima Nova"/>
                <a:ea typeface="Proxima Nova"/>
                <a:cs typeface="Proxima Nova"/>
                <a:sym typeface="Proxima Nova"/>
              </a:rPr>
              <a:t>Unchangeable</a:t>
            </a:r>
          </a:p>
        </p:txBody>
      </p:sp>
      <p:pic>
        <p:nvPicPr>
          <p:cNvPr id="205" name="Shape 205" descr="cisco.jpg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875" y="1386954"/>
            <a:ext cx="3261600" cy="13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 descr="arista_logo_huge.png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7850" y="2986137"/>
            <a:ext cx="3835651" cy="8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juniper_rgb_blue_1800x600.png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5172" y="4051987"/>
            <a:ext cx="3041000" cy="10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huawei-logo-1.jpg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175" y="5281012"/>
            <a:ext cx="3041000" cy="1013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11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separating control and data plane mean?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316400" y="1923308"/>
            <a:ext cx="11293214" cy="40530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Vendors only provide the hardware (data plane)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endParaRPr lang="en-US"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decide the control plane by writing custom logic – </a:t>
            </a: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software</a:t>
            </a:r>
            <a:endParaRPr lang="en-US"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991100" y="1072276"/>
            <a:ext cx="8209800" cy="6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i="1">
                <a:latin typeface="Proxima Nova"/>
                <a:ea typeface="Proxima Nova"/>
                <a:cs typeface="Proxima Nova"/>
                <a:sym typeface="Proxima Nova"/>
              </a:rPr>
              <a:t>But what if they were separate?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59356-AADF-CD43-94F3-304E1E1975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171" y="4458573"/>
            <a:ext cx="8207829" cy="21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4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separating control and data plane mean?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16400" y="1612550"/>
            <a:ext cx="5779600" cy="502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Vendors only provide the hardware (data plane)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decide the control plane by writing custom logic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Advantages: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Features are no longer limited to what the vendor provides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Community development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Longer life of products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1991100" y="1072276"/>
            <a:ext cx="8209800" cy="6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But what if they were separate?</a:t>
            </a:r>
          </a:p>
        </p:txBody>
      </p:sp>
      <p:pic>
        <p:nvPicPr>
          <p:cNvPr id="21506" name="Picture 2" descr="Image result for control and data pla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0816" y="1072276"/>
            <a:ext cx="6941184" cy="4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163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spcBef>
                <a:spcPts val="0"/>
              </a:spcBef>
              <a:buSzPct val="30555"/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Does SDN Work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330399" y="1178725"/>
            <a:ext cx="6445957" cy="49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Compared to traditional networks, a software defined network has 2 types of devices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endParaRPr lang="en-US"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switches in SDN are </a:t>
            </a: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blind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 built-in features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Need to be instructed by the controller</a:t>
            </a:r>
          </a:p>
        </p:txBody>
      </p:sp>
      <p:pic>
        <p:nvPicPr>
          <p:cNvPr id="235" name="Shape 235" descr="8020f7fa30d1a82814c8cd3a2d621530_original.jpg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325" y="1605034"/>
            <a:ext cx="4995550" cy="411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578337" y="5864950"/>
            <a:ext cx="5143500" cy="6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latin typeface="Proxima Nova"/>
                <a:ea typeface="Proxima Nova"/>
                <a:cs typeface="Proxima Nova"/>
                <a:sym typeface="Proxima Nova"/>
              </a:rPr>
              <a:t>Zodiac FX - A Tiny SDN Switch</a:t>
            </a:r>
          </a:p>
        </p:txBody>
      </p:sp>
    </p:spTree>
    <p:extLst>
      <p:ext uri="{BB962C8B-B14F-4D97-AF65-F5344CB8AC3E}">
        <p14:creationId xmlns:p14="http://schemas.microsoft.com/office/powerpoint/2010/main" val="2571932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1" name="Shape 241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242" name="Shape 242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243" name="Shape 243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246" name="Shape 246"/>
              <p:cNvCxnSpPr>
                <a:stCxn id="245" idx="3"/>
                <a:endCxn id="243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47" name="Shape 247"/>
              <p:cNvCxnSpPr>
                <a:stCxn id="245" idx="5"/>
                <a:endCxn id="244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248" name="Shape 248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249" name="Shape 249"/>
            <p:cNvCxnSpPr>
              <a:stCxn id="248" idx="3"/>
              <a:endCxn id="245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250" name="Shape 250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SDN Controller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30400" y="1178725"/>
            <a:ext cx="115413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Brains</a:t>
            </a: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” of the network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All policies, routing logic are placed in the controller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Teaches</a:t>
            </a: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” the switches what to do with an unknown packet</a:t>
            </a:r>
          </a:p>
        </p:txBody>
      </p:sp>
    </p:spTree>
    <p:extLst>
      <p:ext uri="{BB962C8B-B14F-4D97-AF65-F5344CB8AC3E}">
        <p14:creationId xmlns:p14="http://schemas.microsoft.com/office/powerpoint/2010/main" val="3482843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6" name="Shape 256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257" name="Shape 257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258" name="Shape 258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261" name="Shape 261"/>
              <p:cNvCxnSpPr>
                <a:stCxn id="260" idx="3"/>
                <a:endCxn id="258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62" name="Shape 262"/>
              <p:cNvCxnSpPr>
                <a:stCxn id="260" idx="5"/>
                <a:endCxn id="259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263" name="Shape 263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264" name="Shape 264"/>
            <p:cNvCxnSpPr>
              <a:stCxn id="263" idx="3"/>
              <a:endCxn id="260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265" name="Shape 265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SDN Controller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330400" y="1178725"/>
            <a:ext cx="115413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“Brains” of the network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All policies, routing logic are placed in the controller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“Teaches” the switches what to do with an unknown packet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330400" y="3574350"/>
            <a:ext cx="4002900" cy="172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i="1">
                <a:latin typeface="Proxima Nova"/>
                <a:ea typeface="Proxima Nova"/>
                <a:cs typeface="Proxima Nova"/>
                <a:sym typeface="Proxima Nova"/>
              </a:rPr>
              <a:t>Let us now see a scenario where a packet wants to go from h1 to h3 in an SDN environment</a:t>
            </a:r>
          </a:p>
        </p:txBody>
      </p:sp>
    </p:spTree>
    <p:extLst>
      <p:ext uri="{BB962C8B-B14F-4D97-AF65-F5344CB8AC3E}">
        <p14:creationId xmlns:p14="http://schemas.microsoft.com/office/powerpoint/2010/main" val="1336321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2" name="Shape 272"/>
          <p:cNvCxnSpPr/>
          <p:nvPr/>
        </p:nvCxnSpPr>
        <p:spPr>
          <a:xfrm rot="10800000" flipH="1">
            <a:off x="4978050" y="4736275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3" name="Shape 273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9729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Forwarding Request from h1 to s1 </a:t>
            </a:r>
          </a:p>
        </p:txBody>
      </p:sp>
      <p:grpSp>
        <p:nvGrpSpPr>
          <p:cNvPr id="274" name="Shape 274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275" name="Shape 275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276" name="Shape 276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278" name="Shape 278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279" name="Shape 279"/>
              <p:cNvCxnSpPr>
                <a:stCxn id="278" idx="3"/>
                <a:endCxn id="276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80" name="Shape 280"/>
              <p:cNvCxnSpPr>
                <a:stCxn id="278" idx="5"/>
                <a:endCxn id="277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281" name="Shape 281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282" name="Shape 282"/>
            <p:cNvCxnSpPr>
              <a:stCxn id="281" idx="3"/>
              <a:endCxn id="278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283" name="Shape 283"/>
          <p:cNvSpPr/>
          <p:nvPr/>
        </p:nvSpPr>
        <p:spPr>
          <a:xfrm>
            <a:off x="3044450" y="4535125"/>
            <a:ext cx="1480500" cy="908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SRC - h1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DST - h3</a:t>
            </a:r>
          </a:p>
        </p:txBody>
      </p:sp>
    </p:spTree>
    <p:extLst>
      <p:ext uri="{BB962C8B-B14F-4D97-AF65-F5344CB8AC3E}">
        <p14:creationId xmlns:p14="http://schemas.microsoft.com/office/powerpoint/2010/main" val="298513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" name="Shape 288"/>
          <p:cNvSpPr/>
          <p:nvPr/>
        </p:nvSpPr>
        <p:spPr>
          <a:xfrm>
            <a:off x="3189603" y="4130887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</p:txBody>
      </p:sp>
      <p:sp>
        <p:nvSpPr>
          <p:cNvPr id="289" name="Shape 289"/>
          <p:cNvSpPr/>
          <p:nvPr/>
        </p:nvSpPr>
        <p:spPr>
          <a:xfrm>
            <a:off x="3189576" y="3445329"/>
            <a:ext cx="1224300" cy="685558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Table MISS</a:t>
            </a:r>
          </a:p>
        </p:txBody>
      </p:sp>
      <p:sp>
        <p:nvSpPr>
          <p:cNvPr id="290" name="Shape 290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9729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Table Miss at s1 </a:t>
            </a:r>
          </a:p>
        </p:txBody>
      </p:sp>
      <p:cxnSp>
        <p:nvCxnSpPr>
          <p:cNvPr id="291" name="Shape 291"/>
          <p:cNvCxnSpPr/>
          <p:nvPr/>
        </p:nvCxnSpPr>
        <p:spPr>
          <a:xfrm rot="10800000" flipH="1">
            <a:off x="4978050" y="4736275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92" name="Shape 292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293" name="Shape 293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297" name="Shape 297"/>
              <p:cNvCxnSpPr>
                <a:stCxn id="296" idx="3"/>
                <a:endCxn id="294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98" name="Shape 298"/>
              <p:cNvCxnSpPr>
                <a:stCxn id="296" idx="5"/>
                <a:endCxn id="295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299" name="Shape 299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00" name="Shape 300"/>
            <p:cNvCxnSpPr>
              <a:stCxn id="299" idx="3"/>
              <a:endCxn id="296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301" name="Shape 301"/>
          <p:cNvSpPr/>
          <p:nvPr/>
        </p:nvSpPr>
        <p:spPr>
          <a:xfrm>
            <a:off x="5398646" y="4601977"/>
            <a:ext cx="420605" cy="360827"/>
          </a:xfrm>
          <a:prstGeom prst="irregularSeal2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206DE-57C8-7941-8E04-DE1D04C06476}"/>
              </a:ext>
            </a:extLst>
          </p:cNvPr>
          <p:cNvSpPr txBox="1"/>
          <p:nvPr/>
        </p:nvSpPr>
        <p:spPr>
          <a:xfrm>
            <a:off x="556477" y="981765"/>
            <a:ext cx="6052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 rule is there for h1-&gt;h2 at the beginning, so a FIB miss at S1</a:t>
            </a:r>
          </a:p>
        </p:txBody>
      </p:sp>
    </p:spTree>
    <p:extLst>
      <p:ext uri="{BB962C8B-B14F-4D97-AF65-F5344CB8AC3E}">
        <p14:creationId xmlns:p14="http://schemas.microsoft.com/office/powerpoint/2010/main" val="191214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F0D5CE-EE9A-0141-89AA-E2FE4B4E6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 (Until 1980’s): Standard Computer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(Early 1990’s): Delegate to interfaces</a:t>
            </a:r>
          </a:p>
          <a:p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(Late 1990’s): Distributed Architecture</a:t>
            </a:r>
          </a:p>
          <a:p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Generation (Early 2000’s): Distributed over multiple racks</a:t>
            </a:r>
          </a:p>
          <a:p>
            <a:endParaRPr lang="en-US" dirty="0"/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Generation (Today): Software Defined Routing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E76B7-E084-B54F-BAF7-1267B164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Router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70562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6" name="Shape 306"/>
          <p:cNvSpPr/>
          <p:nvPr/>
        </p:nvSpPr>
        <p:spPr>
          <a:xfrm>
            <a:off x="1047900" y="4142800"/>
            <a:ext cx="1480500" cy="908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Till then, the packet is buffered at s1</a:t>
            </a:r>
          </a:p>
        </p:txBody>
      </p:sp>
      <p:sp>
        <p:nvSpPr>
          <p:cNvPr id="307" name="Shape 307"/>
          <p:cNvSpPr/>
          <p:nvPr/>
        </p:nvSpPr>
        <p:spPr>
          <a:xfrm>
            <a:off x="4205591" y="2949900"/>
            <a:ext cx="1640700" cy="370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Packet-IN</a:t>
            </a:r>
          </a:p>
        </p:txBody>
      </p:sp>
      <p:sp>
        <p:nvSpPr>
          <p:cNvPr id="308" name="Shape 308"/>
          <p:cNvSpPr/>
          <p:nvPr/>
        </p:nvSpPr>
        <p:spPr>
          <a:xfrm>
            <a:off x="6936666" y="4214400"/>
            <a:ext cx="1640700" cy="370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Packet-OUT</a:t>
            </a:r>
          </a:p>
        </p:txBody>
      </p:sp>
      <p:sp>
        <p:nvSpPr>
          <p:cNvPr id="309" name="Shape 309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Packet-IN to Controller </a:t>
            </a:r>
          </a:p>
        </p:txBody>
      </p:sp>
      <p:grpSp>
        <p:nvGrpSpPr>
          <p:cNvPr id="310" name="Shape 310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311" name="Shape 311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312" name="Shape 312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315" name="Shape 315"/>
              <p:cNvCxnSpPr>
                <a:stCxn id="314" idx="3"/>
                <a:endCxn id="312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16" name="Shape 316"/>
              <p:cNvCxnSpPr>
                <a:stCxn id="314" idx="5"/>
                <a:endCxn id="313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17" name="Shape 317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18" name="Shape 318"/>
            <p:cNvCxnSpPr>
              <a:stCxn id="317" idx="3"/>
              <a:endCxn id="314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cxnSp>
        <p:nvCxnSpPr>
          <p:cNvPr id="319" name="Shape 319"/>
          <p:cNvCxnSpPr/>
          <p:nvPr/>
        </p:nvCxnSpPr>
        <p:spPr>
          <a:xfrm rot="10800000" flipH="1">
            <a:off x="5990500" y="3428100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0" name="Shape 320"/>
          <p:cNvCxnSpPr/>
          <p:nvPr/>
        </p:nvCxnSpPr>
        <p:spPr>
          <a:xfrm flipH="1">
            <a:off x="6411100" y="3864025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1" name="Shape 321"/>
          <p:cNvSpPr/>
          <p:nvPr/>
        </p:nvSpPr>
        <p:spPr>
          <a:xfrm>
            <a:off x="3189603" y="4130887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</p:txBody>
      </p:sp>
      <p:sp>
        <p:nvSpPr>
          <p:cNvPr id="322" name="Shape 322"/>
          <p:cNvSpPr/>
          <p:nvPr/>
        </p:nvSpPr>
        <p:spPr>
          <a:xfrm>
            <a:off x="3189576" y="3428100"/>
            <a:ext cx="1224300" cy="702787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Table MISS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CA85E9-1AC7-1542-9839-6AB252C0664F}"/>
              </a:ext>
            </a:extLst>
          </p:cNvPr>
          <p:cNvSpPr txBox="1"/>
          <p:nvPr/>
        </p:nvSpPr>
        <p:spPr>
          <a:xfrm>
            <a:off x="556477" y="981765"/>
            <a:ext cx="6052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controller generates the rule based on a software program (the routing logic)</a:t>
            </a:r>
          </a:p>
        </p:txBody>
      </p:sp>
    </p:spTree>
    <p:extLst>
      <p:ext uri="{BB962C8B-B14F-4D97-AF65-F5344CB8AC3E}">
        <p14:creationId xmlns:p14="http://schemas.microsoft.com/office/powerpoint/2010/main" val="2919181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" name="Shape 327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Flow Rule Set at s1…</a:t>
            </a:r>
          </a:p>
        </p:txBody>
      </p:sp>
      <p:grpSp>
        <p:nvGrpSpPr>
          <p:cNvPr id="328" name="Shape 328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329" name="Shape 329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330" name="Shape 330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333" name="Shape 333"/>
              <p:cNvCxnSpPr>
                <a:stCxn id="332" idx="3"/>
                <a:endCxn id="330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34" name="Shape 334"/>
              <p:cNvCxnSpPr>
                <a:stCxn id="332" idx="5"/>
                <a:endCxn id="331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35" name="Shape 335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36" name="Shape 336"/>
            <p:cNvCxnSpPr>
              <a:stCxn id="335" idx="3"/>
              <a:endCxn id="332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337" name="Shape 337"/>
          <p:cNvSpPr/>
          <p:nvPr/>
        </p:nvSpPr>
        <p:spPr>
          <a:xfrm>
            <a:off x="3965282" y="3826773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Rule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1573F-3F4A-DC45-98EC-870FEBD33BC9}"/>
              </a:ext>
            </a:extLst>
          </p:cNvPr>
          <p:cNvSpPr txBox="1"/>
          <p:nvPr/>
        </p:nvSpPr>
        <p:spPr>
          <a:xfrm>
            <a:off x="391886" y="1502229"/>
            <a:ext cx="6052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rule is installed at the FIB of S1</a:t>
            </a:r>
          </a:p>
        </p:txBody>
      </p:sp>
    </p:spTree>
    <p:extLst>
      <p:ext uri="{BB962C8B-B14F-4D97-AF65-F5344CB8AC3E}">
        <p14:creationId xmlns:p14="http://schemas.microsoft.com/office/powerpoint/2010/main" val="3050729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Shape 342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Future Packets from h1-&gt;h3</a:t>
            </a:r>
          </a:p>
        </p:txBody>
      </p:sp>
      <p:grpSp>
        <p:nvGrpSpPr>
          <p:cNvPr id="343" name="Shape 343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344" name="Shape 344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348" name="Shape 348"/>
              <p:cNvCxnSpPr>
                <a:stCxn id="347" idx="3"/>
                <a:endCxn id="345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49" name="Shape 349"/>
              <p:cNvCxnSpPr>
                <a:stCxn id="347" idx="5"/>
                <a:endCxn id="346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50" name="Shape 350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51" name="Shape 351"/>
            <p:cNvCxnSpPr>
              <a:stCxn id="350" idx="3"/>
              <a:endCxn id="347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cxnSp>
        <p:nvCxnSpPr>
          <p:cNvPr id="352" name="Shape 352"/>
          <p:cNvCxnSpPr/>
          <p:nvPr/>
        </p:nvCxnSpPr>
        <p:spPr>
          <a:xfrm>
            <a:off x="6444575" y="4743800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337">
            <a:extLst>
              <a:ext uri="{FF2B5EF4-FFF2-40B4-BE49-F238E27FC236}">
                <a16:creationId xmlns:a16="http://schemas.microsoft.com/office/drawing/2014/main" id="{96040BB5-4100-6E4A-AFA2-60592111A8EA}"/>
              </a:ext>
            </a:extLst>
          </p:cNvPr>
          <p:cNvSpPr/>
          <p:nvPr/>
        </p:nvSpPr>
        <p:spPr>
          <a:xfrm>
            <a:off x="3965282" y="3826773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Rule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0C962-3BE8-7C4E-B637-7B6A0319D31D}"/>
              </a:ext>
            </a:extLst>
          </p:cNvPr>
          <p:cNvSpPr txBox="1"/>
          <p:nvPr/>
        </p:nvSpPr>
        <p:spPr>
          <a:xfrm>
            <a:off x="391886" y="1502229"/>
            <a:ext cx="6052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buffered packet is forwarded based on that rule</a:t>
            </a:r>
          </a:p>
        </p:txBody>
      </p:sp>
    </p:spTree>
    <p:extLst>
      <p:ext uri="{BB962C8B-B14F-4D97-AF65-F5344CB8AC3E}">
        <p14:creationId xmlns:p14="http://schemas.microsoft.com/office/powerpoint/2010/main" val="1106031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Shape 342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Buffered Packet Forwarded to h3…</a:t>
            </a:r>
          </a:p>
        </p:txBody>
      </p:sp>
      <p:grpSp>
        <p:nvGrpSpPr>
          <p:cNvPr id="343" name="Shape 343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344" name="Shape 344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348" name="Shape 348"/>
              <p:cNvCxnSpPr>
                <a:stCxn id="347" idx="3"/>
                <a:endCxn id="345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49" name="Shape 349"/>
              <p:cNvCxnSpPr>
                <a:stCxn id="347" idx="5"/>
                <a:endCxn id="346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50" name="Shape 350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51" name="Shape 351"/>
            <p:cNvCxnSpPr>
              <a:stCxn id="350" idx="3"/>
              <a:endCxn id="347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cxnSp>
        <p:nvCxnSpPr>
          <p:cNvPr id="352" name="Shape 352"/>
          <p:cNvCxnSpPr/>
          <p:nvPr/>
        </p:nvCxnSpPr>
        <p:spPr>
          <a:xfrm>
            <a:off x="6444575" y="4743800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337">
            <a:extLst>
              <a:ext uri="{FF2B5EF4-FFF2-40B4-BE49-F238E27FC236}">
                <a16:creationId xmlns:a16="http://schemas.microsoft.com/office/drawing/2014/main" id="{96040BB5-4100-6E4A-AFA2-60592111A8EA}"/>
              </a:ext>
            </a:extLst>
          </p:cNvPr>
          <p:cNvSpPr/>
          <p:nvPr/>
        </p:nvSpPr>
        <p:spPr>
          <a:xfrm>
            <a:off x="3965282" y="3826773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Rule 1</a:t>
            </a:r>
          </a:p>
        </p:txBody>
      </p:sp>
      <p:cxnSp>
        <p:nvCxnSpPr>
          <p:cNvPr id="15" name="Shape 291">
            <a:extLst>
              <a:ext uri="{FF2B5EF4-FFF2-40B4-BE49-F238E27FC236}">
                <a16:creationId xmlns:a16="http://schemas.microsoft.com/office/drawing/2014/main" id="{1E266ECE-ED76-924A-84EF-1BB24D620BB2}"/>
              </a:ext>
            </a:extLst>
          </p:cNvPr>
          <p:cNvCxnSpPr/>
          <p:nvPr/>
        </p:nvCxnSpPr>
        <p:spPr>
          <a:xfrm rot="10800000" flipH="1">
            <a:off x="4978050" y="4736275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6A6EA3-A518-0F44-8207-BE5675C04FF2}"/>
              </a:ext>
            </a:extLst>
          </p:cNvPr>
          <p:cNvSpPr txBox="1"/>
          <p:nvPr/>
        </p:nvSpPr>
        <p:spPr>
          <a:xfrm>
            <a:off x="391886" y="1502229"/>
            <a:ext cx="4212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All the future packets from h1-&gt;h2 follow the same rule</a:t>
            </a:r>
          </a:p>
        </p:txBody>
      </p:sp>
    </p:spTree>
    <p:extLst>
      <p:ext uri="{BB962C8B-B14F-4D97-AF65-F5344CB8AC3E}">
        <p14:creationId xmlns:p14="http://schemas.microsoft.com/office/powerpoint/2010/main" val="4113549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2A43-6908-6F4A-941D-D519138C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6EE3F-2C58-2543-9996-4A1F934C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9" y="993635"/>
            <a:ext cx="5780315" cy="5744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BAB0D7-20E1-1C4D-9DB3-1CD6BFAD7FDA}"/>
              </a:ext>
            </a:extLst>
          </p:cNvPr>
          <p:cNvSpPr txBox="1"/>
          <p:nvPr/>
        </p:nvSpPr>
        <p:spPr>
          <a:xfrm>
            <a:off x="359229" y="5502729"/>
            <a:ext cx="341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US" b="1" dirty="0" err="1"/>
              <a:t>qmonnet.github.io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3774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20880B-D5F1-0343-8427-61CD2631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Tranditional</a:t>
            </a:r>
            <a:r>
              <a:rPr lang="en-US" dirty="0"/>
              <a:t> Network vs SDN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2CBF4-CAF2-2E4B-8FC9-B2F00D7888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560" y="859537"/>
            <a:ext cx="8833982" cy="551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03C50-C164-F24F-9CCC-5D4DB7187771}"/>
              </a:ext>
            </a:extLst>
          </p:cNvPr>
          <p:cNvSpPr txBox="1"/>
          <p:nvPr/>
        </p:nvSpPr>
        <p:spPr>
          <a:xfrm>
            <a:off x="4261757" y="6375078"/>
            <a:ext cx="435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US" b="1" dirty="0">
                <a:hlinkClick r:id="rId3"/>
              </a:rPr>
              <a:t>http://opensourceforu.com/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78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59803C-F4A0-7F4D-B9EA-50A0401B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Architectural Components of a Router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CF607D-65BA-0642-B9BC-1134F43E5499}"/>
              </a:ext>
            </a:extLst>
          </p:cNvPr>
          <p:cNvSpPr/>
          <p:nvPr/>
        </p:nvSpPr>
        <p:spPr>
          <a:xfrm>
            <a:off x="2661557" y="1257300"/>
            <a:ext cx="5943600" cy="155121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Processor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A5ABE-C3BC-2D41-BF54-66C169E1847D}"/>
              </a:ext>
            </a:extLst>
          </p:cNvPr>
          <p:cNvSpPr/>
          <p:nvPr/>
        </p:nvSpPr>
        <p:spPr>
          <a:xfrm>
            <a:off x="2922814" y="1453243"/>
            <a:ext cx="2383972" cy="7347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B01E19-FD12-B04E-924E-900B7873BB52}"/>
              </a:ext>
            </a:extLst>
          </p:cNvPr>
          <p:cNvSpPr/>
          <p:nvPr/>
        </p:nvSpPr>
        <p:spPr>
          <a:xfrm>
            <a:off x="5932714" y="1453243"/>
            <a:ext cx="2383972" cy="7347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3ED0EC-EBF0-3046-B575-A4C2D3ECBB8C}"/>
              </a:ext>
            </a:extLst>
          </p:cNvPr>
          <p:cNvSpPr/>
          <p:nvPr/>
        </p:nvSpPr>
        <p:spPr>
          <a:xfrm>
            <a:off x="389164" y="3559627"/>
            <a:ext cx="11087100" cy="816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Interconnection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852F0-0AA4-E244-A288-36133A034BC2}"/>
              </a:ext>
            </a:extLst>
          </p:cNvPr>
          <p:cNvSpPr/>
          <p:nvPr/>
        </p:nvSpPr>
        <p:spPr>
          <a:xfrm>
            <a:off x="310243" y="5127168"/>
            <a:ext cx="2612571" cy="84321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Interface card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D3E00-F2CD-874C-B156-CA3DB7111764}"/>
              </a:ext>
            </a:extLst>
          </p:cNvPr>
          <p:cNvSpPr/>
          <p:nvPr/>
        </p:nvSpPr>
        <p:spPr>
          <a:xfrm>
            <a:off x="3320143" y="5127168"/>
            <a:ext cx="2612571" cy="84321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Interface card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9501E-15F3-9F4A-B342-9021A73A8683}"/>
              </a:ext>
            </a:extLst>
          </p:cNvPr>
          <p:cNvSpPr/>
          <p:nvPr/>
        </p:nvSpPr>
        <p:spPr>
          <a:xfrm>
            <a:off x="6330043" y="5127168"/>
            <a:ext cx="2612571" cy="84321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Interface 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C839A-53C8-F44D-A171-EBEA3AC89F7E}"/>
              </a:ext>
            </a:extLst>
          </p:cNvPr>
          <p:cNvSpPr/>
          <p:nvPr/>
        </p:nvSpPr>
        <p:spPr>
          <a:xfrm>
            <a:off x="9361714" y="5127168"/>
            <a:ext cx="2612571" cy="84321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Interface card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0A94FF-AC00-1B4A-B0CC-2009F7C9B1AB}"/>
              </a:ext>
            </a:extLst>
          </p:cNvPr>
          <p:cNvCxnSpPr>
            <a:stCxn id="4" idx="2"/>
          </p:cNvCxnSpPr>
          <p:nvPr/>
        </p:nvCxnSpPr>
        <p:spPr>
          <a:xfrm>
            <a:off x="5633357" y="2808514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D74B9A-82AE-1B4F-939D-F708059C962D}"/>
              </a:ext>
            </a:extLst>
          </p:cNvPr>
          <p:cNvCxnSpPr/>
          <p:nvPr/>
        </p:nvCxnSpPr>
        <p:spPr>
          <a:xfrm>
            <a:off x="1785257" y="4376055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7A52AD-1C7A-0343-A6DA-A7A30332C746}"/>
              </a:ext>
            </a:extLst>
          </p:cNvPr>
          <p:cNvCxnSpPr/>
          <p:nvPr/>
        </p:nvCxnSpPr>
        <p:spPr>
          <a:xfrm>
            <a:off x="4626428" y="4376055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1336DF-43B2-E04C-862D-AB84B07D2564}"/>
              </a:ext>
            </a:extLst>
          </p:cNvPr>
          <p:cNvCxnSpPr/>
          <p:nvPr/>
        </p:nvCxnSpPr>
        <p:spPr>
          <a:xfrm>
            <a:off x="7609114" y="4376055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A8AEE1-E0D8-0143-98F1-0C2863BDD26A}"/>
              </a:ext>
            </a:extLst>
          </p:cNvPr>
          <p:cNvCxnSpPr/>
          <p:nvPr/>
        </p:nvCxnSpPr>
        <p:spPr>
          <a:xfrm>
            <a:off x="10673442" y="4376054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1E2C8A-B052-6D46-A24F-2C9A4FD9A236}"/>
              </a:ext>
            </a:extLst>
          </p:cNvPr>
          <p:cNvCxnSpPr/>
          <p:nvPr/>
        </p:nvCxnSpPr>
        <p:spPr>
          <a:xfrm>
            <a:off x="1045029" y="5970378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B69D06-0C19-2242-8E8A-E8EE70EEA1E6}"/>
              </a:ext>
            </a:extLst>
          </p:cNvPr>
          <p:cNvCxnSpPr/>
          <p:nvPr/>
        </p:nvCxnSpPr>
        <p:spPr>
          <a:xfrm flipV="1">
            <a:off x="2383971" y="5970378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7CC903-2954-1A48-BF96-2CBF5D01A678}"/>
              </a:ext>
            </a:extLst>
          </p:cNvPr>
          <p:cNvCxnSpPr/>
          <p:nvPr/>
        </p:nvCxnSpPr>
        <p:spPr>
          <a:xfrm>
            <a:off x="3967844" y="5970378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227B9E-9DAA-3E47-A3CE-03641879D3C0}"/>
              </a:ext>
            </a:extLst>
          </p:cNvPr>
          <p:cNvCxnSpPr/>
          <p:nvPr/>
        </p:nvCxnSpPr>
        <p:spPr>
          <a:xfrm flipV="1">
            <a:off x="5306786" y="5970378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105135-B5FA-F54A-9B38-72B5FDAB0E2E}"/>
              </a:ext>
            </a:extLst>
          </p:cNvPr>
          <p:cNvCxnSpPr/>
          <p:nvPr/>
        </p:nvCxnSpPr>
        <p:spPr>
          <a:xfrm>
            <a:off x="6950529" y="5981045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BF60AC-F0CA-A347-8D22-33E0F0576E19}"/>
              </a:ext>
            </a:extLst>
          </p:cNvPr>
          <p:cNvCxnSpPr/>
          <p:nvPr/>
        </p:nvCxnSpPr>
        <p:spPr>
          <a:xfrm flipV="1">
            <a:off x="8289471" y="5981045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4B4B9D-CBEB-4F46-B788-EAB1A06051EF}"/>
              </a:ext>
            </a:extLst>
          </p:cNvPr>
          <p:cNvCxnSpPr/>
          <p:nvPr/>
        </p:nvCxnSpPr>
        <p:spPr>
          <a:xfrm>
            <a:off x="10014857" y="5970377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7DBEB8-AEC3-8F4B-8B8E-B414341D9964}"/>
              </a:ext>
            </a:extLst>
          </p:cNvPr>
          <p:cNvCxnSpPr/>
          <p:nvPr/>
        </p:nvCxnSpPr>
        <p:spPr>
          <a:xfrm flipV="1">
            <a:off x="11353799" y="5970377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7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C4E8A5-C358-0A45-9E84-B6560B708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Processor is responsible for control functions </a:t>
            </a:r>
            <a:r>
              <a:rPr lang="en-US" b="1" dirty="0"/>
              <a:t>(route processors)</a:t>
            </a:r>
          </a:p>
          <a:p>
            <a:pPr lvl="1"/>
            <a:r>
              <a:rPr lang="en-US" dirty="0"/>
              <a:t>Construct the routing table based on the routing algorithm </a:t>
            </a:r>
          </a:p>
          <a:p>
            <a:pPr lvl="1"/>
            <a:endParaRPr lang="en-US" dirty="0"/>
          </a:p>
          <a:p>
            <a:r>
              <a:rPr lang="en-US" dirty="0"/>
              <a:t>Forwarding is done at the interface card</a:t>
            </a:r>
          </a:p>
          <a:p>
            <a:pPr lvl="1"/>
            <a:r>
              <a:rPr lang="en-US" dirty="0"/>
              <a:t>Route match needs to be very fast</a:t>
            </a:r>
          </a:p>
          <a:p>
            <a:pPr lvl="1"/>
            <a:r>
              <a:rPr lang="en-US" dirty="0"/>
              <a:t>Specialized hardware – Ternary Content-Addressable Memory (TCAM)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3745C-EF84-2B4B-A489-B62706DB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Hardware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C47E-F82F-1A49-AD37-ED8482E017D6}"/>
              </a:ext>
            </a:extLst>
          </p:cNvPr>
          <p:cNvSpPr/>
          <p:nvPr/>
        </p:nvSpPr>
        <p:spPr>
          <a:xfrm>
            <a:off x="3396343" y="3902529"/>
            <a:ext cx="5012871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Control Plane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949091-16FC-3340-9BDA-2F24178139FC}"/>
              </a:ext>
            </a:extLst>
          </p:cNvPr>
          <p:cNvSpPr/>
          <p:nvPr/>
        </p:nvSpPr>
        <p:spPr>
          <a:xfrm>
            <a:off x="3396343" y="4882243"/>
            <a:ext cx="5012871" cy="9797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DDD25-6DCB-5B4B-BDB5-D246C60F96B6}"/>
              </a:ext>
            </a:extLst>
          </p:cNvPr>
          <p:cNvSpPr txBox="1"/>
          <p:nvPr/>
        </p:nvSpPr>
        <p:spPr>
          <a:xfrm>
            <a:off x="8409214" y="3915332"/>
            <a:ext cx="2318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Routing Table Construction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28BC1-00B6-B444-971B-45D4421FE448}"/>
              </a:ext>
            </a:extLst>
          </p:cNvPr>
          <p:cNvSpPr txBox="1"/>
          <p:nvPr/>
        </p:nvSpPr>
        <p:spPr>
          <a:xfrm>
            <a:off x="8409214" y="5167934"/>
            <a:ext cx="2318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Forwarding</a:t>
            </a:r>
          </a:p>
        </p:txBody>
      </p:sp>
    </p:spTree>
    <p:extLst>
      <p:ext uri="{BB962C8B-B14F-4D97-AF65-F5344CB8AC3E}">
        <p14:creationId xmlns:p14="http://schemas.microsoft.com/office/powerpoint/2010/main" val="321648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D5AB1-5FEF-684D-9670-B8EC6217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Internals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E6731-99D6-374D-81D6-79F5460F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5" y="990166"/>
            <a:ext cx="9159870" cy="54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4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CB2E9A-D65B-6C4C-96A9-A9C9D5E5E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4267635"/>
            <a:ext cx="11552663" cy="2219627"/>
          </a:xfrm>
        </p:spPr>
        <p:txBody>
          <a:bodyPr/>
          <a:lstStyle/>
          <a:p>
            <a:r>
              <a:rPr lang="en-US" dirty="0"/>
              <a:t>Large routers are built as slotted chassis</a:t>
            </a:r>
          </a:p>
          <a:p>
            <a:pPr lvl="1"/>
            <a:r>
              <a:rPr lang="en-US" dirty="0"/>
              <a:t>Interface cards are inserted in the slots</a:t>
            </a:r>
          </a:p>
          <a:p>
            <a:pPr lvl="1"/>
            <a:r>
              <a:rPr lang="en-US" dirty="0"/>
              <a:t>Route processor is also inserted at a slot</a:t>
            </a:r>
          </a:p>
          <a:p>
            <a:r>
              <a:rPr lang="en-US" dirty="0"/>
              <a:t>Simplifies repairs and upgrades of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C246E8-3841-FC43-AF32-2D6AA05D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Chassis – The Physical Infrastructure for Routers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2AEEC-04DB-5E4D-AF29-7692E862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79" y="1090386"/>
            <a:ext cx="9080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6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7EEFEF-9D8B-524A-84B1-0A0DD569E6A4}"/>
              </a:ext>
            </a:extLst>
          </p:cNvPr>
          <p:cNvCxnSpPr/>
          <p:nvPr/>
        </p:nvCxnSpPr>
        <p:spPr>
          <a:xfrm>
            <a:off x="212271" y="3624943"/>
            <a:ext cx="1180555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E55D9F0-9606-A442-ACE1-E68A83E3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7B04D-F280-6646-A3D4-203AD3596E8B}"/>
              </a:ext>
            </a:extLst>
          </p:cNvPr>
          <p:cNvSpPr/>
          <p:nvPr/>
        </p:nvSpPr>
        <p:spPr>
          <a:xfrm>
            <a:off x="3641272" y="1028700"/>
            <a:ext cx="4343400" cy="53231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133-DF82-FB46-88D3-698ED05C2C7E}"/>
              </a:ext>
            </a:extLst>
          </p:cNvPr>
          <p:cNvSpPr/>
          <p:nvPr/>
        </p:nvSpPr>
        <p:spPr>
          <a:xfrm>
            <a:off x="3837214" y="1224644"/>
            <a:ext cx="3967843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Routing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7B167-DED7-574F-B9B7-6678D5752A9E}"/>
              </a:ext>
            </a:extLst>
          </p:cNvPr>
          <p:cNvSpPr/>
          <p:nvPr/>
        </p:nvSpPr>
        <p:spPr>
          <a:xfrm>
            <a:off x="3829050" y="5238204"/>
            <a:ext cx="3967843" cy="9067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IP Forwarding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269B2C-4EAA-5142-A83F-56F791606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870213"/>
              </p:ext>
            </p:extLst>
          </p:nvPr>
        </p:nvGraphicFramePr>
        <p:xfrm>
          <a:off x="4253593" y="2911384"/>
          <a:ext cx="311875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89">
                  <a:extLst>
                    <a:ext uri="{9D8B030D-6E8A-4147-A177-3AD203B41FA5}">
                      <a16:colId xmlns:a16="http://schemas.microsoft.com/office/drawing/2014/main" val="3438167730"/>
                    </a:ext>
                  </a:extLst>
                </a:gridCol>
                <a:gridCol w="1559378">
                  <a:extLst>
                    <a:ext uri="{9D8B030D-6E8A-4147-A177-3AD203B41FA5}">
                      <a16:colId xmlns:a16="http://schemas.microsoft.com/office/drawing/2014/main" val="3835631944"/>
                    </a:ext>
                  </a:extLst>
                </a:gridCol>
                <a:gridCol w="779689">
                  <a:extLst>
                    <a:ext uri="{9D8B030D-6E8A-4147-A177-3AD203B41FA5}">
                      <a16:colId xmlns:a16="http://schemas.microsoft.com/office/drawing/2014/main" val="319068945"/>
                    </a:ext>
                  </a:extLst>
                </a:gridCol>
              </a:tblGrid>
              <a:tr h="406582"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Routing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60117"/>
                  </a:ext>
                </a:extLst>
              </a:tr>
              <a:tr h="406582"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98789"/>
                  </a:ext>
                </a:extLst>
              </a:tr>
              <a:tr h="406582"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9158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C9407D-5603-1044-AC1B-CA55605832C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812971" y="2139044"/>
            <a:ext cx="8165" cy="772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3FADA1-143D-9148-A381-3620A1796012}"/>
              </a:ext>
            </a:extLst>
          </p:cNvPr>
          <p:cNvCxnSpPr/>
          <p:nvPr/>
        </p:nvCxnSpPr>
        <p:spPr>
          <a:xfrm flipV="1">
            <a:off x="5829300" y="4082143"/>
            <a:ext cx="0" cy="1156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85FEBD-DDCA-634B-98CF-960D9136EDF2}"/>
              </a:ext>
            </a:extLst>
          </p:cNvPr>
          <p:cNvSpPr txBox="1"/>
          <p:nvPr/>
        </p:nvSpPr>
        <p:spPr>
          <a:xfrm>
            <a:off x="2286001" y="2048160"/>
            <a:ext cx="12798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Table </a:t>
            </a:r>
          </a:p>
          <a:p>
            <a:r>
              <a:rPr lang="en-US" sz="2800" b="1" dirty="0"/>
              <a:t>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13BDC-C34A-914C-B482-7F9532CFB786}"/>
              </a:ext>
            </a:extLst>
          </p:cNvPr>
          <p:cNvSpPr txBox="1"/>
          <p:nvPr/>
        </p:nvSpPr>
        <p:spPr>
          <a:xfrm>
            <a:off x="2243053" y="4284096"/>
            <a:ext cx="1398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Route Lookup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68D0C-0CDF-3F45-8FB3-2C25ED7EEF90}"/>
              </a:ext>
            </a:extLst>
          </p:cNvPr>
          <p:cNvSpPr txBox="1"/>
          <p:nvPr/>
        </p:nvSpPr>
        <p:spPr>
          <a:xfrm>
            <a:off x="8423315" y="2247466"/>
            <a:ext cx="1759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AA620-CF74-EB4A-B46E-F3DE6ECEF385}"/>
              </a:ext>
            </a:extLst>
          </p:cNvPr>
          <p:cNvSpPr txBox="1"/>
          <p:nvPr/>
        </p:nvSpPr>
        <p:spPr>
          <a:xfrm>
            <a:off x="8440424" y="4183389"/>
            <a:ext cx="2161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/>
              <a:t>Datapath</a:t>
            </a:r>
            <a:endParaRPr lang="en-US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80549-C793-554F-B807-B4205198FC87}"/>
              </a:ext>
            </a:extLst>
          </p:cNvPr>
          <p:cNvSpPr txBox="1"/>
          <p:nvPr/>
        </p:nvSpPr>
        <p:spPr>
          <a:xfrm>
            <a:off x="8440423" y="4891275"/>
            <a:ext cx="3348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 Packet Processing</a:t>
            </a:r>
          </a:p>
        </p:txBody>
      </p:sp>
    </p:spTree>
    <p:extLst>
      <p:ext uri="{BB962C8B-B14F-4D97-AF65-F5344CB8AC3E}">
        <p14:creationId xmlns:p14="http://schemas.microsoft.com/office/powerpoint/2010/main" val="184952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DBC71-5ABE-814E-9CB9-44E804AB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a router is a </a:t>
            </a:r>
            <a:r>
              <a:rPr lang="en-US" b="1" dirty="0"/>
              <a:t>special purpose computer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Implemented as a software (router OS) that supports the basic computing functionalities to run a router along with routing functionalities </a:t>
            </a:r>
          </a:p>
          <a:p>
            <a:endParaRPr lang="en-US" dirty="0"/>
          </a:p>
          <a:p>
            <a:r>
              <a:rPr lang="en-US" dirty="0"/>
              <a:t>Routing protocols are implemented in the router OS</a:t>
            </a:r>
          </a:p>
          <a:p>
            <a:endParaRPr lang="en-US" dirty="0"/>
          </a:p>
          <a:p>
            <a:r>
              <a:rPr lang="en-US" dirty="0"/>
              <a:t>Example: Cisco IOS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BEFD8-C266-B949-86C6-1FC5AE3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 in a Router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E688C-F18E-2F4E-8C73-20D7CAB4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14" y="4220935"/>
            <a:ext cx="5487519" cy="25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0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15977</TotalTime>
  <Words>1148</Words>
  <Application>Microsoft Macintosh PowerPoint</Application>
  <PresentationFormat>Widescreen</PresentationFormat>
  <Paragraphs>274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Narrow</vt:lpstr>
      <vt:lpstr>Arial Rounded MT Bold</vt:lpstr>
      <vt:lpstr>Calibri</vt:lpstr>
      <vt:lpstr>Consolas</vt:lpstr>
      <vt:lpstr>Proxima Nova</vt:lpstr>
      <vt:lpstr>Office Theme</vt:lpstr>
      <vt:lpstr>CS 31006: Computer Networks – The Routers</vt:lpstr>
      <vt:lpstr>The Life of a Router </vt:lpstr>
      <vt:lpstr>Evolution of Router Architecture</vt:lpstr>
      <vt:lpstr>Basic Architectural Components of a Router </vt:lpstr>
      <vt:lpstr>Router Hardware</vt:lpstr>
      <vt:lpstr>Router Internals</vt:lpstr>
      <vt:lpstr>Slotted Chassis – The Physical Infrastructure for Routers</vt:lpstr>
      <vt:lpstr>Functional Components</vt:lpstr>
      <vt:lpstr>Control Plane in a Router</vt:lpstr>
      <vt:lpstr>Routing Functions</vt:lpstr>
      <vt:lpstr>Data Plane of a Router</vt:lpstr>
      <vt:lpstr>IP Forwarding</vt:lpstr>
      <vt:lpstr>Per Packet Processing – Basic Architectural Components</vt:lpstr>
      <vt:lpstr>Forwarding Information Base (FIB)</vt:lpstr>
      <vt:lpstr>Difference between RIB and FIB</vt:lpstr>
      <vt:lpstr>RIB and FIB</vt:lpstr>
      <vt:lpstr>RIB Feeds FIB</vt:lpstr>
      <vt:lpstr>Basic TCAM Architecture</vt:lpstr>
      <vt:lpstr>A Demo of a Router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SDN Architecture</vt:lpstr>
      <vt:lpstr>Tranditional Network vs SDN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Sandip</cp:lastModifiedBy>
  <cp:revision>354</cp:revision>
  <dcterms:created xsi:type="dcterms:W3CDTF">2017-09-14T08:48:41Z</dcterms:created>
  <dcterms:modified xsi:type="dcterms:W3CDTF">2018-03-19T17:05:56Z</dcterms:modified>
</cp:coreProperties>
</file>